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eebo Regular" charset="1" panose="00000500000000000000"/>
      <p:regular r:id="rId10"/>
    </p:embeddedFont>
    <p:embeddedFont>
      <p:font typeface="Heebo Regular Bold" charset="1" panose="00000600000000000000"/>
      <p:regular r:id="rId11"/>
    </p:embeddedFont>
    <p:embeddedFont>
      <p:font typeface="Heebo Bold" charset="1" panose="00000800000000000000"/>
      <p:regular r:id="rId12"/>
    </p:embeddedFont>
    <p:embeddedFont>
      <p:font typeface="Heebo Bold Bold" charset="1" panose="000009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22" Target="slides/slide9.xml" Type="http://schemas.openxmlformats.org/officeDocument/2006/relationships/slide"/><Relationship Id="rId23" Target="slides/slide10.xml" Type="http://schemas.openxmlformats.org/officeDocument/2006/relationships/slide"/><Relationship Id="rId24" Target="slides/slide11.xml" Type="http://schemas.openxmlformats.org/officeDocument/2006/relationships/slide"/><Relationship Id="rId25" Target="slides/slide12.xml" Type="http://schemas.openxmlformats.org/officeDocument/2006/relationships/slide"/><Relationship Id="rId26" Target="slides/slide13.xml" Type="http://schemas.openxmlformats.org/officeDocument/2006/relationships/slide"/><Relationship Id="rId27" Target="slides/slide14.xml" Type="http://schemas.openxmlformats.org/officeDocument/2006/relationships/slide"/><Relationship Id="rId28" Target="slides/slide15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jpe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7595" t="49715" r="0" b="4497"/>
          <a:stretch>
            <a:fillRect/>
          </a:stretch>
        </p:blipFill>
        <p:spPr>
          <a:xfrm flipH="false" flipV="false" rot="0">
            <a:off x="-20350" y="5178291"/>
            <a:ext cx="18328700" cy="5108709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0" y="7707316"/>
            <a:ext cx="18288000" cy="2579684"/>
          </a:xfrm>
          <a:prstGeom prst="rect">
            <a:avLst/>
          </a:prstGeom>
          <a:solidFill>
            <a:srgbClr val="141414">
              <a:alpha val="69804"/>
            </a:srgbClr>
          </a:solidFill>
        </p:spPr>
      </p:sp>
      <p:sp>
        <p:nvSpPr>
          <p:cNvPr name="AutoShape 4" id="4"/>
          <p:cNvSpPr/>
          <p:nvPr/>
        </p:nvSpPr>
        <p:spPr>
          <a:xfrm rot="0">
            <a:off x="6673268" y="8612093"/>
            <a:ext cx="11655432" cy="22481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5" id="5"/>
          <p:cNvSpPr/>
          <p:nvPr/>
        </p:nvSpPr>
        <p:spPr>
          <a:xfrm rot="0">
            <a:off x="-164401" y="7707316"/>
            <a:ext cx="18493101" cy="1791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6" id="6"/>
          <p:cNvSpPr/>
          <p:nvPr/>
        </p:nvSpPr>
        <p:spPr>
          <a:xfrm rot="0">
            <a:off x="6673268" y="9521433"/>
            <a:ext cx="11655432" cy="22617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7" id="7"/>
          <p:cNvSpPr txBox="true"/>
          <p:nvPr/>
        </p:nvSpPr>
        <p:spPr>
          <a:xfrm rot="0">
            <a:off x="8442160" y="9002122"/>
            <a:ext cx="7756606" cy="20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890802" y="9023766"/>
            <a:ext cx="216123" cy="108611"/>
            <a:chOff x="0" y="0"/>
            <a:chExt cx="854177" cy="429260"/>
          </a:xfrm>
        </p:grpSpPr>
        <p:sp>
          <p:nvSpPr>
            <p:cNvPr name="Freeform 9" id="9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1123950"/>
            <a:ext cx="13926293" cy="2703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0"/>
              </a:lnSpc>
            </a:pPr>
            <a:r>
              <a:rPr lang="en-US" sz="9600" spc="-192">
                <a:solidFill>
                  <a:srgbClr val="FFFFFF"/>
                </a:solidFill>
                <a:latin typeface="Heebo Bold"/>
              </a:rPr>
              <a:t>REAL ESTATE LISTING PRESENTATION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7301" y="8428277"/>
            <a:ext cx="3756289" cy="1093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Heebo Bold"/>
              </a:rPr>
              <a:t>LATEST PROPERTIES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198766" y="8096139"/>
            <a:ext cx="946259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01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03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15627" y="1028700"/>
            <a:ext cx="9472373" cy="6527425"/>
            <a:chOff x="0" y="0"/>
            <a:chExt cx="12629830" cy="870323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5114" r="0" b="4020"/>
            <a:stretch>
              <a:fillRect/>
            </a:stretch>
          </p:blipFill>
          <p:spPr>
            <a:xfrm>
              <a:off x="0" y="0"/>
              <a:ext cx="12629830" cy="4288116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0" t="17914" r="0" b="29241"/>
            <a:stretch>
              <a:fillRect/>
            </a:stretch>
          </p:blipFill>
          <p:spPr>
            <a:xfrm>
              <a:off x="0" y="4415116"/>
              <a:ext cx="12629830" cy="4288116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028700" y="4690057"/>
            <a:ext cx="5401602" cy="2865714"/>
            <a:chOff x="0" y="0"/>
            <a:chExt cx="7202136" cy="382095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57150"/>
              <a:ext cx="7202136" cy="7026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Heebo Regular"/>
                </a:rPr>
                <a:t>PROPERTY FEATURES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272835"/>
              <a:ext cx="7202136" cy="25481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Presentations are communication tools that can be used as demonstrations, lectures, speeches, reports, and more.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697445" y="8326343"/>
            <a:ext cx="19026144" cy="931957"/>
            <a:chOff x="0" y="0"/>
            <a:chExt cx="25368192" cy="1242609"/>
          </a:xfrm>
        </p:grpSpPr>
        <p:sp>
          <p:nvSpPr>
            <p:cNvPr name="AutoShape 9" id="9"/>
            <p:cNvSpPr/>
            <p:nvPr/>
          </p:nvSpPr>
          <p:spPr>
            <a:xfrm rot="0">
              <a:off x="388863" y="0"/>
              <a:ext cx="24979330" cy="29633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10" id="10"/>
            <p:cNvSpPr/>
            <p:nvPr/>
          </p:nvSpPr>
          <p:spPr>
            <a:xfrm rot="0">
              <a:off x="0" y="1212453"/>
              <a:ext cx="25368192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442160" y="8716372"/>
            <a:ext cx="7756606" cy="20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13" id="13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28700" y="1085850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820400" y="1095375"/>
            <a:ext cx="6438900" cy="1023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>
                <a:solidFill>
                  <a:srgbClr val="FFFFFF"/>
                </a:solidFill>
                <a:latin typeface="Heebo Bold"/>
              </a:rPr>
              <a:t>PROPERTY 3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820400" y="2948110"/>
            <a:ext cx="5729242" cy="4352052"/>
            <a:chOff x="0" y="0"/>
            <a:chExt cx="7638989" cy="580273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763898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LOCATION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778987"/>
              <a:ext cx="7638989" cy="50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805786"/>
              <a:ext cx="763898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PRICE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594297"/>
              <a:ext cx="7638989" cy="50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901423"/>
              <a:ext cx="7638989" cy="12157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PROPERTY SIZE AND CONDITION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5293055"/>
              <a:ext cx="7638989" cy="50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697445" y="8326343"/>
            <a:ext cx="19026144" cy="931957"/>
            <a:chOff x="0" y="0"/>
            <a:chExt cx="25368192" cy="1242609"/>
          </a:xfrm>
        </p:grpSpPr>
        <p:sp>
          <p:nvSpPr>
            <p:cNvPr name="AutoShape 11" id="11"/>
            <p:cNvSpPr/>
            <p:nvPr/>
          </p:nvSpPr>
          <p:spPr>
            <a:xfrm rot="0">
              <a:off x="388863" y="0"/>
              <a:ext cx="24979330" cy="29633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12" id="12"/>
            <p:cNvSpPr/>
            <p:nvPr/>
          </p:nvSpPr>
          <p:spPr>
            <a:xfrm rot="0">
              <a:off x="0" y="1212453"/>
              <a:ext cx="25368192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8442160" y="8716372"/>
            <a:ext cx="7756606" cy="20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15" id="15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28700" y="8717515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11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2"/>
          <a:srcRect l="7780" t="14041" r="7780" b="0"/>
          <a:stretch>
            <a:fillRect/>
          </a:stretch>
        </p:blipFill>
        <p:spPr>
          <a:xfrm flipH="false" flipV="false" rot="0">
            <a:off x="0" y="1028700"/>
            <a:ext cx="9285287" cy="629769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17967" y="0"/>
            <a:ext cx="8570033" cy="10287000"/>
            <a:chOff x="0" y="0"/>
            <a:chExt cx="11426711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5459" r="0" b="5459"/>
            <a:stretch>
              <a:fillRect/>
            </a:stretch>
          </p:blipFill>
          <p:spPr>
            <a:xfrm>
              <a:off x="0" y="0"/>
              <a:ext cx="11426711" cy="67945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22247" t="0" r="22247" b="0"/>
            <a:stretch>
              <a:fillRect/>
            </a:stretch>
          </p:blipFill>
          <p:spPr>
            <a:xfrm>
              <a:off x="0" y="6921500"/>
              <a:ext cx="5649855" cy="6794500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/>
            <a:srcRect l="22247" t="0" r="22247" b="0"/>
            <a:stretch>
              <a:fillRect/>
            </a:stretch>
          </p:blipFill>
          <p:spPr>
            <a:xfrm>
              <a:off x="5776855" y="6921500"/>
              <a:ext cx="5649855" cy="67945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028700" y="3301273"/>
            <a:ext cx="5401602" cy="2865714"/>
            <a:chOff x="0" y="0"/>
            <a:chExt cx="7202136" cy="382095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57150"/>
              <a:ext cx="7202136" cy="7026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Heebo Regular"/>
                </a:rPr>
                <a:t>PROPERTY FEATURES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272835"/>
              <a:ext cx="7202136" cy="25481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Presentations are communication tools that can be used as demonstrations, lectures, speeches, reports, and more.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972803" y="8783303"/>
            <a:ext cx="216123" cy="108611"/>
            <a:chOff x="0" y="0"/>
            <a:chExt cx="854177" cy="429260"/>
          </a:xfrm>
        </p:grpSpPr>
        <p:sp>
          <p:nvSpPr>
            <p:cNvPr name="Freeform 10" id="10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-1937465" y="8371630"/>
            <a:ext cx="11655432" cy="931957"/>
            <a:chOff x="0" y="0"/>
            <a:chExt cx="15540576" cy="1242609"/>
          </a:xfrm>
        </p:grpSpPr>
        <p:sp>
          <p:nvSpPr>
            <p:cNvPr name="AutoShape 12" id="12"/>
            <p:cNvSpPr/>
            <p:nvPr/>
          </p:nvSpPr>
          <p:spPr>
            <a:xfrm rot="0">
              <a:off x="0" y="1212453"/>
              <a:ext cx="15540576" cy="30157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13" id="13"/>
            <p:cNvSpPr/>
            <p:nvPr/>
          </p:nvSpPr>
          <p:spPr>
            <a:xfrm rot="0">
              <a:off x="0" y="0"/>
              <a:ext cx="15540576" cy="29975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28700" y="8760625"/>
            <a:ext cx="6534791" cy="21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1085850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303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05840"/>
            <a:ext cx="8138964" cy="5023847"/>
            <a:chOff x="0" y="0"/>
            <a:chExt cx="10851952" cy="669846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564952" y="6163792"/>
              <a:ext cx="2057400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Item 1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2622352" y="6163792"/>
              <a:ext cx="2057400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Item 2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4679752" y="6163792"/>
              <a:ext cx="2057400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Item 3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6737152" y="6163792"/>
              <a:ext cx="2057400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Item 4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794552" y="6163792"/>
              <a:ext cx="2057400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Item 5</a:t>
              </a:r>
            </a:p>
          </p:txBody>
        </p:sp>
        <p:grpSp>
          <p:nvGrpSpPr>
            <p:cNvPr name="Group 8" id="8"/>
            <p:cNvGrpSpPr>
              <a:grpSpLocks noChangeAspect="true"/>
            </p:cNvGrpSpPr>
            <p:nvPr/>
          </p:nvGrpSpPr>
          <p:grpSpPr>
            <a:xfrm rot="0">
              <a:off x="564952" y="238760"/>
              <a:ext cx="10287000" cy="5982182"/>
              <a:chOff x="0" y="0"/>
              <a:chExt cx="10287000" cy="5982182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0" y="-6350"/>
                <a:ext cx="10287000" cy="5994882"/>
              </a:xfrm>
              <a:custGeom>
                <a:avLst/>
                <a:gdLst/>
                <a:ahLst/>
                <a:cxnLst/>
                <a:rect r="r" b="b" t="t" l="l"/>
                <a:pathLst>
                  <a:path h="5994882" w="10287000">
                    <a:moveTo>
                      <a:pt x="0" y="0"/>
                    </a:moveTo>
                    <a:lnTo>
                      <a:pt x="10287000" y="0"/>
                    </a:lnTo>
                    <a:lnTo>
                      <a:pt x="10287000" y="12700"/>
                    </a:lnTo>
                    <a:lnTo>
                      <a:pt x="0" y="12700"/>
                    </a:lnTo>
                    <a:close/>
                    <a:moveTo>
                      <a:pt x="0" y="1495546"/>
                    </a:moveTo>
                    <a:lnTo>
                      <a:pt x="10287000" y="1495546"/>
                    </a:lnTo>
                    <a:lnTo>
                      <a:pt x="10287000" y="1508246"/>
                    </a:lnTo>
                    <a:lnTo>
                      <a:pt x="0" y="1508246"/>
                    </a:lnTo>
                    <a:close/>
                    <a:moveTo>
                      <a:pt x="0" y="2991091"/>
                    </a:moveTo>
                    <a:lnTo>
                      <a:pt x="10287000" y="2991091"/>
                    </a:lnTo>
                    <a:lnTo>
                      <a:pt x="10287000" y="3003791"/>
                    </a:lnTo>
                    <a:lnTo>
                      <a:pt x="0" y="3003791"/>
                    </a:lnTo>
                    <a:close/>
                    <a:moveTo>
                      <a:pt x="0" y="4486637"/>
                    </a:moveTo>
                    <a:lnTo>
                      <a:pt x="10287000" y="4486637"/>
                    </a:lnTo>
                    <a:lnTo>
                      <a:pt x="10287000" y="4499337"/>
                    </a:lnTo>
                    <a:lnTo>
                      <a:pt x="0" y="4499337"/>
                    </a:lnTo>
                    <a:close/>
                    <a:moveTo>
                      <a:pt x="0" y="5982182"/>
                    </a:moveTo>
                    <a:lnTo>
                      <a:pt x="10287000" y="5982182"/>
                    </a:lnTo>
                    <a:lnTo>
                      <a:pt x="10287000" y="5994882"/>
                    </a:lnTo>
                    <a:lnTo>
                      <a:pt x="0" y="5994882"/>
                    </a:lnTo>
                    <a:close/>
                  </a:path>
                </a:pathLst>
              </a:custGeom>
              <a:solidFill>
                <a:srgbClr val="222222">
                  <a:alpha val="24706"/>
                </a:srgbClr>
              </a:solidFill>
            </p:spPr>
          </p:sp>
        </p:grpSp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564952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40 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438396"/>
              <a:ext cx="564952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30 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2933941"/>
              <a:ext cx="564952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20 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4429487"/>
              <a:ext cx="564952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10 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226020" y="5925032"/>
              <a:ext cx="338931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Arimo"/>
                </a:rPr>
                <a:t>0 </a:t>
              </a:r>
            </a:p>
          </p:txBody>
        </p:sp>
        <p:grpSp>
          <p:nvGrpSpPr>
            <p:cNvPr name="Group 15" id="15"/>
            <p:cNvGrpSpPr>
              <a:grpSpLocks noChangeAspect="true"/>
            </p:cNvGrpSpPr>
            <p:nvPr/>
          </p:nvGrpSpPr>
          <p:grpSpPr>
            <a:xfrm rot="0">
              <a:off x="564952" y="238760"/>
              <a:ext cx="10287000" cy="5982182"/>
              <a:chOff x="0" y="0"/>
              <a:chExt cx="10287000" cy="5982182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965200" y="2069024"/>
                <a:ext cx="2135199" cy="1284393"/>
              </a:xfrm>
              <a:custGeom>
                <a:avLst/>
                <a:gdLst/>
                <a:ahLst/>
                <a:cxnLst/>
                <a:rect r="r" b="b" t="t" l="l"/>
                <a:pathLst>
                  <a:path h="1284393" w="2135199">
                    <a:moveTo>
                      <a:pt x="127000" y="1221176"/>
                    </a:moveTo>
                    <a:cubicBezTo>
                      <a:pt x="126844" y="1186217"/>
                      <a:pt x="98460" y="1157960"/>
                      <a:pt x="63500" y="1157960"/>
                    </a:cubicBezTo>
                    <a:cubicBezTo>
                      <a:pt x="28540" y="1157960"/>
                      <a:pt x="156" y="1186217"/>
                      <a:pt x="0" y="1221176"/>
                    </a:cubicBezTo>
                    <a:cubicBezTo>
                      <a:pt x="156" y="1256135"/>
                      <a:pt x="28540" y="1284393"/>
                      <a:pt x="63500" y="1284393"/>
                    </a:cubicBezTo>
                    <a:cubicBezTo>
                      <a:pt x="98460" y="1284393"/>
                      <a:pt x="126844" y="1256135"/>
                      <a:pt x="127000" y="1221176"/>
                    </a:cubicBezTo>
                    <a:close/>
                    <a:moveTo>
                      <a:pt x="49201" y="1196436"/>
                    </a:moveTo>
                    <a:lnTo>
                      <a:pt x="77799" y="1245916"/>
                    </a:lnTo>
                    <a:lnTo>
                      <a:pt x="2135199" y="49480"/>
                    </a:lnTo>
                    <a:lnTo>
                      <a:pt x="2106601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7" id="17"/>
              <p:cNvSpPr/>
              <p:nvPr/>
            </p:nvSpPr>
            <p:spPr>
              <a:xfrm>
                <a:off x="3022600" y="2030547"/>
                <a:ext cx="2126953" cy="539807"/>
              </a:xfrm>
              <a:custGeom>
                <a:avLst/>
                <a:gdLst/>
                <a:ahLst/>
                <a:cxnLst/>
                <a:rect r="r" b="b" t="t" l="l"/>
                <a:pathLst>
                  <a:path h="539807" w="2126953">
                    <a:moveTo>
                      <a:pt x="127000" y="63217"/>
                    </a:moveTo>
                    <a:cubicBezTo>
                      <a:pt x="126844" y="28258"/>
                      <a:pt x="98459" y="0"/>
                      <a:pt x="63500" y="0"/>
                    </a:cubicBezTo>
                    <a:cubicBezTo>
                      <a:pt x="28541" y="0"/>
                      <a:pt x="156" y="28258"/>
                      <a:pt x="0" y="63217"/>
                    </a:cubicBezTo>
                    <a:cubicBezTo>
                      <a:pt x="156" y="98176"/>
                      <a:pt x="28541" y="126434"/>
                      <a:pt x="63500" y="126434"/>
                    </a:cubicBezTo>
                    <a:cubicBezTo>
                      <a:pt x="98459" y="126434"/>
                      <a:pt x="126844" y="98176"/>
                      <a:pt x="127000" y="63217"/>
                    </a:cubicBezTo>
                    <a:close/>
                    <a:moveTo>
                      <a:pt x="69553" y="35290"/>
                    </a:moveTo>
                    <a:lnTo>
                      <a:pt x="57447" y="91143"/>
                    </a:lnTo>
                    <a:lnTo>
                      <a:pt x="2114847" y="539807"/>
                    </a:lnTo>
                    <a:lnTo>
                      <a:pt x="2126953" y="483954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8" id="18"/>
              <p:cNvSpPr/>
              <p:nvPr/>
            </p:nvSpPr>
            <p:spPr>
              <a:xfrm>
                <a:off x="5080000" y="726182"/>
                <a:ext cx="2139618" cy="1879462"/>
              </a:xfrm>
              <a:custGeom>
                <a:avLst/>
                <a:gdLst/>
                <a:ahLst/>
                <a:cxnLst/>
                <a:rect r="r" b="b" t="t" l="l"/>
                <a:pathLst>
                  <a:path h="1879462" w="2139618">
                    <a:moveTo>
                      <a:pt x="127000" y="1816246"/>
                    </a:moveTo>
                    <a:cubicBezTo>
                      <a:pt x="126844" y="1781286"/>
                      <a:pt x="98459" y="1753029"/>
                      <a:pt x="63500" y="1753029"/>
                    </a:cubicBezTo>
                    <a:cubicBezTo>
                      <a:pt x="28541" y="1753029"/>
                      <a:pt x="156" y="1781286"/>
                      <a:pt x="0" y="1816246"/>
                    </a:cubicBezTo>
                    <a:cubicBezTo>
                      <a:pt x="156" y="1851205"/>
                      <a:pt x="28541" y="1879462"/>
                      <a:pt x="63500" y="1879462"/>
                    </a:cubicBezTo>
                    <a:cubicBezTo>
                      <a:pt x="98459" y="1879462"/>
                      <a:pt x="126844" y="1851205"/>
                      <a:pt x="127000" y="1816246"/>
                    </a:cubicBezTo>
                    <a:close/>
                    <a:moveTo>
                      <a:pt x="44782" y="1794655"/>
                    </a:moveTo>
                    <a:lnTo>
                      <a:pt x="82218" y="1837836"/>
                    </a:lnTo>
                    <a:lnTo>
                      <a:pt x="2139618" y="43182"/>
                    </a:lnTo>
                    <a:lnTo>
                      <a:pt x="2102182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Freeform 19" id="19"/>
              <p:cNvSpPr/>
              <p:nvPr/>
            </p:nvSpPr>
            <p:spPr>
              <a:xfrm>
                <a:off x="7137400" y="535002"/>
                <a:ext cx="2184400" cy="275988"/>
              </a:xfrm>
              <a:custGeom>
                <a:avLst/>
                <a:gdLst/>
                <a:ahLst/>
                <a:cxnLst/>
                <a:rect r="r" b="b" t="t" l="l"/>
                <a:pathLst>
                  <a:path h="275988" w="2184400">
                    <a:moveTo>
                      <a:pt x="127000" y="212771"/>
                    </a:moveTo>
                    <a:cubicBezTo>
                      <a:pt x="126843" y="177812"/>
                      <a:pt x="98460" y="149554"/>
                      <a:pt x="63500" y="149554"/>
                    </a:cubicBezTo>
                    <a:cubicBezTo>
                      <a:pt x="28540" y="149554"/>
                      <a:pt x="157" y="177812"/>
                      <a:pt x="0" y="212771"/>
                    </a:cubicBezTo>
                    <a:cubicBezTo>
                      <a:pt x="157" y="247730"/>
                      <a:pt x="28540" y="275987"/>
                      <a:pt x="63500" y="275987"/>
                    </a:cubicBezTo>
                    <a:cubicBezTo>
                      <a:pt x="98460" y="275987"/>
                      <a:pt x="126843" y="247730"/>
                      <a:pt x="127000" y="212771"/>
                    </a:cubicBezTo>
                    <a:close/>
                    <a:moveTo>
                      <a:pt x="61441" y="184270"/>
                    </a:moveTo>
                    <a:lnTo>
                      <a:pt x="65559" y="241271"/>
                    </a:lnTo>
                    <a:lnTo>
                      <a:pt x="2122959" y="91717"/>
                    </a:lnTo>
                    <a:lnTo>
                      <a:pt x="2118841" y="34716"/>
                    </a:lnTo>
                    <a:close/>
                    <a:moveTo>
                      <a:pt x="2184400" y="63216"/>
                    </a:moveTo>
                    <a:cubicBezTo>
                      <a:pt x="2184243" y="28257"/>
                      <a:pt x="2155860" y="0"/>
                      <a:pt x="2120900" y="0"/>
                    </a:cubicBezTo>
                    <a:cubicBezTo>
                      <a:pt x="2085940" y="0"/>
                      <a:pt x="2057557" y="28257"/>
                      <a:pt x="2057400" y="63216"/>
                    </a:cubicBezTo>
                    <a:cubicBezTo>
                      <a:pt x="2057557" y="98175"/>
                      <a:pt x="2085940" y="126433"/>
                      <a:pt x="2120900" y="126433"/>
                    </a:cubicBezTo>
                    <a:cubicBezTo>
                      <a:pt x="2155860" y="126433"/>
                      <a:pt x="2184243" y="98175"/>
                      <a:pt x="2184400" y="63216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</p:grpSp>
      <p:grpSp>
        <p:nvGrpSpPr>
          <p:cNvPr name="Group 20" id="20"/>
          <p:cNvGrpSpPr/>
          <p:nvPr/>
        </p:nvGrpSpPr>
        <p:grpSpPr>
          <a:xfrm rot="0">
            <a:off x="11347390" y="1028700"/>
            <a:ext cx="5911910" cy="4954677"/>
            <a:chOff x="0" y="0"/>
            <a:chExt cx="7882547" cy="6606236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9525"/>
              <a:ext cx="7882547" cy="48344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Heebo Bold"/>
                </a:rPr>
                <a:t>Current real estate listings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5149658"/>
              <a:ext cx="7882547" cy="14565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Heebo Regular"/>
                </a:rPr>
                <a:t>REAL ESTATE GROUP OF CHOICE SINCE 1993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28700" y="8244806"/>
            <a:ext cx="6965890" cy="947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99"/>
              </a:lnSpc>
            </a:pPr>
            <a:r>
              <a:rPr lang="en-US" sz="2599">
                <a:solidFill>
                  <a:srgbClr val="FFFFFF"/>
                </a:solidFill>
                <a:latin typeface="Heebo Regular"/>
              </a:rPr>
              <a:t>Presentations are communication tools that can be used as lectures.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0597568" y="8326343"/>
            <a:ext cx="11655432" cy="931957"/>
            <a:chOff x="0" y="0"/>
            <a:chExt cx="15540576" cy="1242609"/>
          </a:xfrm>
        </p:grpSpPr>
        <p:sp>
          <p:nvSpPr>
            <p:cNvPr name="AutoShape 25" id="25"/>
            <p:cNvSpPr/>
            <p:nvPr/>
          </p:nvSpPr>
          <p:spPr>
            <a:xfrm rot="0">
              <a:off x="0" y="0"/>
              <a:ext cx="15540576" cy="2997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26" id="26"/>
            <p:cNvSpPr/>
            <p:nvPr/>
          </p:nvSpPr>
          <p:spPr>
            <a:xfrm rot="0">
              <a:off x="0" y="1212453"/>
              <a:ext cx="15540576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11028451" y="8714645"/>
            <a:ext cx="5170315" cy="2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29" id="29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6500277" y="7796799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13</a:t>
            </a:r>
          </a:p>
        </p:txBody>
      </p:sp>
      <p:sp>
        <p:nvSpPr>
          <p:cNvPr name="AutoShape 31" id="31"/>
          <p:cNvSpPr/>
          <p:nvPr/>
        </p:nvSpPr>
        <p:spPr>
          <a:xfrm rot="0">
            <a:off x="10597568" y="7405627"/>
            <a:ext cx="11655432" cy="22481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7413460" cy="2393851"/>
            <a:chOff x="0" y="0"/>
            <a:chExt cx="9884613" cy="319180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9884613" cy="16178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>
                  <a:solidFill>
                    <a:srgbClr val="FFFFFF"/>
                  </a:solidFill>
                  <a:latin typeface="Heebo Bold"/>
                </a:rPr>
                <a:t>Calendar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35224"/>
              <a:ext cx="7655207" cy="14565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Heebo Regular"/>
                </a:rPr>
                <a:t>OPEN HOUSE DATES AND </a:t>
              </a:r>
            </a:p>
            <a:p>
              <a:pPr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Heebo Regular"/>
                </a:rPr>
                <a:t>PRIVATE VIEWINGS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589677" y="1019175"/>
            <a:ext cx="3422580" cy="2723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JANUARY 11</a:t>
            </a:r>
          </a:p>
          <a:p>
            <a:pPr algn="r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JANUARY 12</a:t>
            </a:r>
          </a:p>
          <a:p>
            <a:pPr algn="r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JANUARY 18</a:t>
            </a:r>
          </a:p>
          <a:p>
            <a:pPr algn="r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JANUARY 19</a:t>
            </a:r>
          </a:p>
          <a:p>
            <a:pPr algn="r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JANUARY 25</a:t>
            </a:r>
          </a:p>
          <a:p>
            <a:pPr algn="r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JANUARY 26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697445" y="8326343"/>
            <a:ext cx="19026144" cy="931957"/>
            <a:chOff x="0" y="0"/>
            <a:chExt cx="25368192" cy="1242609"/>
          </a:xfrm>
        </p:grpSpPr>
        <p:sp>
          <p:nvSpPr>
            <p:cNvPr name="AutoShape 7" id="7"/>
            <p:cNvSpPr/>
            <p:nvPr/>
          </p:nvSpPr>
          <p:spPr>
            <a:xfrm rot="0">
              <a:off x="388863" y="0"/>
              <a:ext cx="24979330" cy="29633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8" id="8"/>
            <p:cNvSpPr/>
            <p:nvPr/>
          </p:nvSpPr>
          <p:spPr>
            <a:xfrm rot="0">
              <a:off x="0" y="1212453"/>
              <a:ext cx="25368192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8442160" y="8716372"/>
            <a:ext cx="7756606" cy="20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11" id="11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28700" y="8717515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14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836720" y="1019175"/>
            <a:ext cx="3422580" cy="2723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5 PM TO 8 PM</a:t>
            </a:r>
          </a:p>
          <a:p>
            <a:pPr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9 AM TO 12 NOON</a:t>
            </a:r>
          </a:p>
          <a:p>
            <a:pPr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5 PM TO 8 PM</a:t>
            </a:r>
          </a:p>
          <a:p>
            <a:pPr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9 AM TO 12 NOON</a:t>
            </a:r>
          </a:p>
          <a:p>
            <a:pPr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5 PM TO 8 PM</a:t>
            </a:r>
          </a:p>
          <a:p>
            <a:pPr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Heebo Bold"/>
              </a:rPr>
              <a:t>9 AM TO 12 NOON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19999"/>
          </a:blip>
          <a:srcRect l="0" t="14910" r="0" b="20052"/>
          <a:stretch>
            <a:fillRect/>
          </a:stretch>
        </p:blipFill>
        <p:spPr>
          <a:xfrm flipH="false" flipV="false" rot="0">
            <a:off x="0" y="8959"/>
            <a:ext cx="18288000" cy="771627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347390" y="1019175"/>
            <a:ext cx="5911910" cy="2422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eebo Bold"/>
              </a:rPr>
              <a:t>Contact details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1028700"/>
            <a:ext cx="8680390" cy="3803554"/>
            <a:chOff x="0" y="0"/>
            <a:chExt cx="11573853" cy="507140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1573853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WWW.REALLYGREATSITE.COM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53541"/>
              <a:ext cx="11573853" cy="5879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Online form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835301"/>
              <a:ext cx="11573853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123-456-7890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498367"/>
              <a:ext cx="11573853" cy="5879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Mobile phone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820363"/>
              <a:ext cx="11573853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HELLO@REALLYGREATSITE.COM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483430"/>
              <a:ext cx="11573853" cy="5879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Email address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8493518"/>
            <a:ext cx="3790842" cy="1106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3199">
                <a:solidFill>
                  <a:srgbClr val="FFFFFF"/>
                </a:solidFill>
                <a:latin typeface="Heebo Regular"/>
              </a:rPr>
              <a:t>FOR BOOKINGS AND VIEWINGS</a:t>
            </a:r>
          </a:p>
        </p:txBody>
      </p:sp>
      <p:sp>
        <p:nvSpPr>
          <p:cNvPr name="AutoShape 12" id="12"/>
          <p:cNvSpPr/>
          <p:nvPr/>
        </p:nvSpPr>
        <p:spPr>
          <a:xfrm rot="0">
            <a:off x="6673268" y="8612093"/>
            <a:ext cx="11655432" cy="22481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13" id="13"/>
          <p:cNvSpPr/>
          <p:nvPr/>
        </p:nvSpPr>
        <p:spPr>
          <a:xfrm rot="0">
            <a:off x="-164401" y="7707316"/>
            <a:ext cx="18493101" cy="17919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14" id="14"/>
          <p:cNvSpPr/>
          <p:nvPr/>
        </p:nvSpPr>
        <p:spPr>
          <a:xfrm rot="0">
            <a:off x="6673268" y="9521433"/>
            <a:ext cx="11655432" cy="22617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15" id="15"/>
          <p:cNvSpPr txBox="true"/>
          <p:nvPr/>
        </p:nvSpPr>
        <p:spPr>
          <a:xfrm rot="0">
            <a:off x="9388419" y="9002122"/>
            <a:ext cx="7756606" cy="20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198766" y="8096139"/>
            <a:ext cx="946259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15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03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0304" t="3468" r="567" b="11240"/>
          <a:stretch>
            <a:fillRect/>
          </a:stretch>
        </p:blipFill>
        <p:spPr>
          <a:xfrm flipH="false" flipV="false" rot="0">
            <a:off x="8311568" y="1783924"/>
            <a:ext cx="10738432" cy="578036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6836293"/>
            <a:ext cx="6118836" cy="2422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eebo Bold"/>
              </a:rPr>
              <a:t>Eaglewood Realty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1783924"/>
            <a:ext cx="5809440" cy="3511435"/>
            <a:chOff x="0" y="0"/>
            <a:chExt cx="7745921" cy="468191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7745921" cy="6031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999">
                  <a:solidFill>
                    <a:srgbClr val="FFFFFF"/>
                  </a:solidFill>
                  <a:latin typeface="Heebo Bold"/>
                </a:rPr>
                <a:t>YEARS OF EXPERIENCE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79319"/>
              <a:ext cx="7745921" cy="12413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Presentations are tools that can be used as lectures.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661238"/>
              <a:ext cx="7745921" cy="6031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999">
                  <a:solidFill>
                    <a:srgbClr val="FFFFFF"/>
                  </a:solidFill>
                  <a:latin typeface="Heebo Bold"/>
                </a:rPr>
                <a:t>SPECIALIZATIONS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440557"/>
              <a:ext cx="7745921" cy="12413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Presentations are tools that can be used as lectures.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652652" y="1085850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02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311568" y="8326343"/>
            <a:ext cx="11655432" cy="931957"/>
            <a:chOff x="0" y="0"/>
            <a:chExt cx="15540576" cy="1242609"/>
          </a:xfrm>
        </p:grpSpPr>
        <p:sp>
          <p:nvSpPr>
            <p:cNvPr name="AutoShape 11" id="11"/>
            <p:cNvSpPr/>
            <p:nvPr/>
          </p:nvSpPr>
          <p:spPr>
            <a:xfrm rot="0">
              <a:off x="0" y="0"/>
              <a:ext cx="15540576" cy="2997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12" id="12"/>
            <p:cNvSpPr/>
            <p:nvPr/>
          </p:nvSpPr>
          <p:spPr>
            <a:xfrm rot="0">
              <a:off x="0" y="1212453"/>
              <a:ext cx="15540576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8632660" y="8716372"/>
            <a:ext cx="7756606" cy="20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15" id="15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309290" y="1019175"/>
            <a:ext cx="5950010" cy="2422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eebo Bold"/>
              </a:rPr>
              <a:t>Key</a:t>
            </a:r>
          </a:p>
          <a:p>
            <a:pPr algn="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eebo Bold"/>
              </a:rPr>
              <a:t>services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1028700"/>
            <a:ext cx="7413460" cy="6487784"/>
            <a:chOff x="0" y="0"/>
            <a:chExt cx="9884613" cy="865037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9884613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PROPERTY SALE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81577"/>
              <a:ext cx="9884613" cy="12413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Presentations are communication tools that can be used as lectures, reports, and more.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911248"/>
              <a:ext cx="9884613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PROPERTY LEASE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602350"/>
              <a:ext cx="9884613" cy="12413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Presentations are communication tools that can be used as lectures, reports, and more.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5832021"/>
              <a:ext cx="9884613" cy="12157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PROPERTY AND PORTFOLIO MANAGEMENT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409023"/>
              <a:ext cx="9884613" cy="12413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Presentations are communication tools that can be used as lectures, reports, and more.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697445" y="8326343"/>
            <a:ext cx="19026144" cy="931957"/>
            <a:chOff x="0" y="0"/>
            <a:chExt cx="25368192" cy="1242609"/>
          </a:xfrm>
        </p:grpSpPr>
        <p:sp>
          <p:nvSpPr>
            <p:cNvPr name="AutoShape 11" id="11"/>
            <p:cNvSpPr/>
            <p:nvPr/>
          </p:nvSpPr>
          <p:spPr>
            <a:xfrm rot="0">
              <a:off x="388863" y="0"/>
              <a:ext cx="24979330" cy="29633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12" id="12"/>
            <p:cNvSpPr/>
            <p:nvPr/>
          </p:nvSpPr>
          <p:spPr>
            <a:xfrm rot="0">
              <a:off x="0" y="1212453"/>
              <a:ext cx="25368192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8442160" y="8716372"/>
            <a:ext cx="7756606" cy="20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15" id="15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028700" y="8717515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03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3002" t="0" r="15558" b="0"/>
          <a:stretch>
            <a:fillRect/>
          </a:stretch>
        </p:blipFill>
        <p:spPr>
          <a:xfrm flipH="false" flipV="false" rot="0">
            <a:off x="10593205" y="4029895"/>
            <a:ext cx="2053824" cy="222721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13875" r="0" b="13875"/>
          <a:stretch>
            <a:fillRect/>
          </a:stretch>
        </p:blipFill>
        <p:spPr>
          <a:xfrm flipH="false" flipV="false" rot="0">
            <a:off x="10593205" y="1028700"/>
            <a:ext cx="2053824" cy="222721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19991" t="15847" r="28914" b="989"/>
          <a:stretch>
            <a:fillRect/>
          </a:stretch>
        </p:blipFill>
        <p:spPr>
          <a:xfrm flipH="false" flipV="false" rot="0">
            <a:off x="10593205" y="7031089"/>
            <a:ext cx="2053824" cy="222721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1164342"/>
            <a:ext cx="7160226" cy="2022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>
                <a:solidFill>
                  <a:srgbClr val="FFFFFF"/>
                </a:solidFill>
                <a:latin typeface="Heebo Bold"/>
              </a:rPr>
              <a:t>CLIENT TESTIMONIALS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3435058" y="1105789"/>
            <a:ext cx="3824242" cy="2064879"/>
            <a:chOff x="0" y="0"/>
            <a:chExt cx="5098989" cy="275317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509898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IDRIS BROWN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833165"/>
              <a:ext cx="5098989" cy="5879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First-time homeowner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690631"/>
              <a:ext cx="5098989" cy="106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435058" y="4108254"/>
            <a:ext cx="3824242" cy="2042553"/>
            <a:chOff x="0" y="0"/>
            <a:chExt cx="5098989" cy="2723404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9525"/>
              <a:ext cx="509898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SHELLEY WILSON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23716"/>
              <a:ext cx="5098989" cy="5879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Tenant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660863"/>
              <a:ext cx="5098989" cy="106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435058" y="7123418"/>
            <a:ext cx="3824242" cy="2042553"/>
            <a:chOff x="0" y="0"/>
            <a:chExt cx="5098989" cy="272340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9525"/>
              <a:ext cx="509898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SHELLEY WILSON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823716"/>
              <a:ext cx="5098989" cy="5879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Tenant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660863"/>
              <a:ext cx="5098989" cy="106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sp>
        <p:nvSpPr>
          <p:cNvPr name="AutoShape 18" id="18"/>
          <p:cNvSpPr/>
          <p:nvPr/>
        </p:nvSpPr>
        <p:spPr>
          <a:xfrm rot="0">
            <a:off x="-2511432" y="9235683"/>
            <a:ext cx="11655432" cy="22617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19" id="19"/>
          <p:cNvSpPr txBox="true"/>
          <p:nvPr/>
        </p:nvSpPr>
        <p:spPr>
          <a:xfrm rot="0">
            <a:off x="745975" y="8758304"/>
            <a:ext cx="6534791" cy="21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7972803" y="8738016"/>
            <a:ext cx="216123" cy="108611"/>
            <a:chOff x="0" y="0"/>
            <a:chExt cx="854177" cy="429260"/>
          </a:xfrm>
        </p:grpSpPr>
        <p:sp>
          <p:nvSpPr>
            <p:cNvPr name="Freeform 21" id="21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AutoShape 22" id="22"/>
          <p:cNvSpPr/>
          <p:nvPr/>
        </p:nvSpPr>
        <p:spPr>
          <a:xfrm rot="0">
            <a:off x="-2511432" y="8326343"/>
            <a:ext cx="11655432" cy="22481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23" id="23"/>
          <p:cNvSpPr/>
          <p:nvPr/>
        </p:nvSpPr>
        <p:spPr>
          <a:xfrm rot="0">
            <a:off x="-2511432" y="7394386"/>
            <a:ext cx="11655432" cy="22481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24" id="24"/>
          <p:cNvSpPr txBox="true"/>
          <p:nvPr/>
        </p:nvSpPr>
        <p:spPr>
          <a:xfrm rot="0">
            <a:off x="745975" y="7796799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1898229"/>
            <a:ext cx="16230600" cy="63487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6836293"/>
            <a:ext cx="7317118" cy="2422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eebo Bold"/>
              </a:rPr>
              <a:t>Sales process timeline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2905647"/>
            <a:ext cx="3658559" cy="1381146"/>
            <a:chOff x="0" y="0"/>
            <a:chExt cx="4878079" cy="1841528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487807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PHASE 1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78987"/>
              <a:ext cx="4878079" cy="106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28700" y="1719264"/>
            <a:ext cx="421417" cy="421417"/>
            <a:chOff x="6705600" y="1371600"/>
            <a:chExt cx="10972800" cy="10972800"/>
          </a:xfrm>
        </p:grpSpPr>
        <p:sp>
          <p:nvSpPr>
            <p:cNvPr name="Freeform 8" id="8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5219380" y="2905647"/>
            <a:ext cx="3658559" cy="1381146"/>
            <a:chOff x="0" y="0"/>
            <a:chExt cx="4878079" cy="1841528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487807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PHASE 2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78987"/>
              <a:ext cx="4878079" cy="106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410061" y="2905647"/>
            <a:ext cx="3658559" cy="1381146"/>
            <a:chOff x="0" y="0"/>
            <a:chExt cx="4878079" cy="1841528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4878079" cy="6031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999">
                  <a:solidFill>
                    <a:srgbClr val="FFFFFF"/>
                  </a:solidFill>
                  <a:latin typeface="Heebo Bold"/>
                </a:rPr>
                <a:t>PHASE 3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778987"/>
              <a:ext cx="4878079" cy="106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600741" y="2905647"/>
            <a:ext cx="3658559" cy="1381146"/>
            <a:chOff x="0" y="0"/>
            <a:chExt cx="4878079" cy="1841528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0"/>
              <a:ext cx="4878079" cy="6031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99"/>
                </a:lnSpc>
              </a:pPr>
              <a:r>
                <a:rPr lang="en-US" sz="2999">
                  <a:solidFill>
                    <a:srgbClr val="FFFFFF"/>
                  </a:solidFill>
                  <a:latin typeface="Heebo Bold"/>
                </a:rPr>
                <a:t>PHASE 4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778987"/>
              <a:ext cx="4878079" cy="10625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5219380" y="1719264"/>
            <a:ext cx="421417" cy="421417"/>
            <a:chOff x="6705600" y="1371600"/>
            <a:chExt cx="10972800" cy="10972800"/>
          </a:xfrm>
        </p:grpSpPr>
        <p:sp>
          <p:nvSpPr>
            <p:cNvPr name="Freeform 19" id="19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9410061" y="1751008"/>
            <a:ext cx="421417" cy="421417"/>
            <a:chOff x="6705600" y="1371600"/>
            <a:chExt cx="10972800" cy="10972800"/>
          </a:xfrm>
        </p:grpSpPr>
        <p:sp>
          <p:nvSpPr>
            <p:cNvPr name="Freeform 21" id="21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13600741" y="1719264"/>
            <a:ext cx="421417" cy="421417"/>
            <a:chOff x="6705600" y="1371600"/>
            <a:chExt cx="10972800" cy="10972800"/>
          </a:xfrm>
        </p:grpSpPr>
        <p:sp>
          <p:nvSpPr>
            <p:cNvPr name="Freeform 23" id="23"/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r="r" b="b" t="t" l="l"/>
              <a:pathLst>
                <a:path h="11514742" w="10990383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9073568" y="8326343"/>
            <a:ext cx="11655432" cy="931957"/>
            <a:chOff x="0" y="0"/>
            <a:chExt cx="15540576" cy="1242609"/>
          </a:xfrm>
        </p:grpSpPr>
        <p:sp>
          <p:nvSpPr>
            <p:cNvPr name="AutoShape 25" id="25"/>
            <p:cNvSpPr/>
            <p:nvPr/>
          </p:nvSpPr>
          <p:spPr>
            <a:xfrm rot="0">
              <a:off x="0" y="0"/>
              <a:ext cx="15540576" cy="2997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26" id="26"/>
            <p:cNvSpPr/>
            <p:nvPr/>
          </p:nvSpPr>
          <p:spPr>
            <a:xfrm rot="0">
              <a:off x="0" y="1212453"/>
              <a:ext cx="15540576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9390151" y="8714645"/>
            <a:ext cx="6808615" cy="2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29" id="29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6500277" y="7796799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05</a:t>
            </a:r>
          </a:p>
        </p:txBody>
      </p:sp>
      <p:sp>
        <p:nvSpPr>
          <p:cNvPr name="AutoShape 31" id="31"/>
          <p:cNvSpPr/>
          <p:nvPr/>
        </p:nvSpPr>
        <p:spPr>
          <a:xfrm rot="0">
            <a:off x="9073568" y="7405627"/>
            <a:ext cx="11655432" cy="22481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303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97445" y="8326343"/>
            <a:ext cx="19026144" cy="931957"/>
            <a:chOff x="0" y="0"/>
            <a:chExt cx="25368192" cy="1242609"/>
          </a:xfrm>
        </p:grpSpPr>
        <p:sp>
          <p:nvSpPr>
            <p:cNvPr name="AutoShape 3" id="3"/>
            <p:cNvSpPr/>
            <p:nvPr/>
          </p:nvSpPr>
          <p:spPr>
            <a:xfrm rot="0">
              <a:off x="388863" y="0"/>
              <a:ext cx="24979330" cy="29633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4" id="4"/>
            <p:cNvSpPr/>
            <p:nvPr/>
          </p:nvSpPr>
          <p:spPr>
            <a:xfrm rot="0">
              <a:off x="0" y="1212453"/>
              <a:ext cx="25368192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8442160" y="8716372"/>
            <a:ext cx="7756606" cy="2090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7" id="7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8717515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06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523282" y="1019175"/>
            <a:ext cx="6736018" cy="2422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eebo Bold"/>
              </a:rPr>
              <a:t>Current real estate listings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20463" y="3837889"/>
            <a:ext cx="4938837" cy="1106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79"/>
              </a:lnSpc>
            </a:pPr>
            <a:r>
              <a:rPr lang="en-US" sz="3199">
                <a:solidFill>
                  <a:srgbClr val="FFFFFF"/>
                </a:solidFill>
                <a:latin typeface="Heebo Regular"/>
              </a:rPr>
              <a:t>REAL ESTATE GROUP OF CHOICE SINCE 1993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987212"/>
            <a:ext cx="6965890" cy="2907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99"/>
              </a:lnSpc>
            </a:pPr>
            <a:r>
              <a:rPr lang="en-US" sz="2599">
                <a:solidFill>
                  <a:srgbClr val="FFFFFF"/>
                </a:solidFill>
                <a:latin typeface="Heebo Regular"/>
              </a:rPr>
              <a:t>Presentations are communication tools that can be used as demonstrations, lectures, speeches, reports, and more. Most of the time, they’re presented before an audience. It serves a variety of purposes, making them powerful tools for convincing and teaching.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2717" r="0" b="2132"/>
          <a:stretch>
            <a:fillRect/>
          </a:stretch>
        </p:blipFill>
        <p:spPr>
          <a:xfrm flipH="false" flipV="false" rot="0">
            <a:off x="0" y="1028700"/>
            <a:ext cx="9717967" cy="8274887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0" y="7439674"/>
            <a:ext cx="9717967" cy="2847326"/>
          </a:xfrm>
          <a:prstGeom prst="rect">
            <a:avLst/>
          </a:prstGeom>
          <a:solidFill>
            <a:srgbClr val="141414">
              <a:alpha val="69804"/>
            </a:srgbClr>
          </a:solidFill>
        </p:spPr>
      </p:sp>
      <p:grpSp>
        <p:nvGrpSpPr>
          <p:cNvPr name="Group 4" id="4"/>
          <p:cNvGrpSpPr/>
          <p:nvPr/>
        </p:nvGrpSpPr>
        <p:grpSpPr>
          <a:xfrm rot="0">
            <a:off x="-1937465" y="8371630"/>
            <a:ext cx="11655432" cy="931957"/>
            <a:chOff x="0" y="0"/>
            <a:chExt cx="15540576" cy="1242609"/>
          </a:xfrm>
        </p:grpSpPr>
        <p:sp>
          <p:nvSpPr>
            <p:cNvPr name="AutoShape 5" id="5"/>
            <p:cNvSpPr/>
            <p:nvPr/>
          </p:nvSpPr>
          <p:spPr>
            <a:xfrm rot="0">
              <a:off x="0" y="1212453"/>
              <a:ext cx="15540576" cy="30157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0" y="0"/>
              <a:ext cx="15540576" cy="29975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7972803" y="8783303"/>
            <a:ext cx="216123" cy="108611"/>
            <a:chOff x="0" y="0"/>
            <a:chExt cx="854177" cy="429260"/>
          </a:xfrm>
        </p:grpSpPr>
        <p:sp>
          <p:nvSpPr>
            <p:cNvPr name="Freeform 8" id="8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AutoShape 9" id="9"/>
          <p:cNvSpPr/>
          <p:nvPr/>
        </p:nvSpPr>
        <p:spPr>
          <a:xfrm rot="0">
            <a:off x="-1937465" y="7439674"/>
            <a:ext cx="11655432" cy="22481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10" id="10"/>
          <p:cNvSpPr txBox="true"/>
          <p:nvPr/>
        </p:nvSpPr>
        <p:spPr>
          <a:xfrm rot="0">
            <a:off x="10820400" y="8223308"/>
            <a:ext cx="6438900" cy="1023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920"/>
              </a:lnSpc>
            </a:pPr>
            <a:r>
              <a:rPr lang="en-US" sz="7200">
                <a:solidFill>
                  <a:srgbClr val="FFFFFF"/>
                </a:solidFill>
                <a:latin typeface="Heebo Bold"/>
              </a:rPr>
              <a:t>PROPERTY 1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530058" y="1028700"/>
            <a:ext cx="5729242" cy="4923552"/>
            <a:chOff x="0" y="0"/>
            <a:chExt cx="7638989" cy="6564735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763898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LOCATION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778987"/>
              <a:ext cx="7638989" cy="50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2186786"/>
              <a:ext cx="763898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PRICE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2975297"/>
              <a:ext cx="7638989" cy="50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4663423"/>
              <a:ext cx="7638989" cy="12157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PROPERTY SIZE AND CONDITION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6055055"/>
              <a:ext cx="7638989" cy="50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28700" y="8760625"/>
            <a:ext cx="6534791" cy="211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7836375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07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030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073568" cy="10287000"/>
            <a:chOff x="0" y="0"/>
            <a:chExt cx="1209809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994" t="0" r="58458" b="0"/>
            <a:stretch>
              <a:fillRect/>
            </a:stretch>
          </p:blipFill>
          <p:spPr>
            <a:xfrm>
              <a:off x="0" y="0"/>
              <a:ext cx="5985545" cy="137160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20653" t="0" r="20653" b="0"/>
            <a:stretch>
              <a:fillRect/>
            </a:stretch>
          </p:blipFill>
          <p:spPr>
            <a:xfrm>
              <a:off x="6112545" y="0"/>
              <a:ext cx="5985545" cy="6794500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/>
            <a:srcRect l="49514" t="0" r="932" b="0"/>
            <a:stretch>
              <a:fillRect/>
            </a:stretch>
          </p:blipFill>
          <p:spPr>
            <a:xfrm>
              <a:off x="6112545" y="6921500"/>
              <a:ext cx="5985545" cy="67945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0293410" y="1028700"/>
            <a:ext cx="6965890" cy="2376032"/>
            <a:chOff x="0" y="0"/>
            <a:chExt cx="9287853" cy="316804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57150"/>
              <a:ext cx="9287853" cy="7026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>
                  <a:solidFill>
                    <a:srgbClr val="FFFFFF"/>
                  </a:solidFill>
                  <a:latin typeface="Heebo Regular"/>
                </a:rPr>
                <a:t>PROPERTY FEATURES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273306"/>
              <a:ext cx="9287853" cy="18947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99"/>
                </a:lnSpc>
              </a:pPr>
              <a:r>
                <a:rPr lang="en-US" sz="2599">
                  <a:solidFill>
                    <a:srgbClr val="FFFFFF"/>
                  </a:solidFill>
                  <a:latin typeface="Heebo Regular"/>
                </a:rPr>
                <a:t>Presentations are communication tools that can be used as demonstrations, lectures, speeches, reports, and more.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073568" y="8326343"/>
            <a:ext cx="11655432" cy="931957"/>
            <a:chOff x="0" y="0"/>
            <a:chExt cx="15540576" cy="1242609"/>
          </a:xfrm>
        </p:grpSpPr>
        <p:sp>
          <p:nvSpPr>
            <p:cNvPr name="AutoShape 10" id="10"/>
            <p:cNvSpPr/>
            <p:nvPr/>
          </p:nvSpPr>
          <p:spPr>
            <a:xfrm rot="0">
              <a:off x="0" y="0"/>
              <a:ext cx="15540576" cy="2997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11" id="11"/>
            <p:cNvSpPr/>
            <p:nvPr/>
          </p:nvSpPr>
          <p:spPr>
            <a:xfrm rot="0">
              <a:off x="0" y="1212453"/>
              <a:ext cx="15540576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293410" y="8714645"/>
            <a:ext cx="5905355" cy="2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14" id="14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6500277" y="7796799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08</a:t>
            </a:r>
          </a:p>
        </p:txBody>
      </p:sp>
      <p:sp>
        <p:nvSpPr>
          <p:cNvPr name="AutoShape 16" id="16"/>
          <p:cNvSpPr/>
          <p:nvPr/>
        </p:nvSpPr>
        <p:spPr>
          <a:xfrm rot="0">
            <a:off x="9073568" y="7405627"/>
            <a:ext cx="11655432" cy="22481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109387"/>
            <a:ext cx="6438900" cy="1023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20"/>
              </a:lnSpc>
            </a:pPr>
            <a:r>
              <a:rPr lang="en-US" sz="7200">
                <a:solidFill>
                  <a:srgbClr val="FFFFFF"/>
                </a:solidFill>
                <a:latin typeface="Heebo Bold"/>
              </a:rPr>
              <a:t>PROPERTY 2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4334748"/>
            <a:ext cx="5729242" cy="4923552"/>
            <a:chOff x="0" y="0"/>
            <a:chExt cx="7638989" cy="656473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763898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LOCATION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778987"/>
              <a:ext cx="7638989" cy="50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186786"/>
              <a:ext cx="7638989" cy="61264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PRICE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975297"/>
              <a:ext cx="7638989" cy="50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663423"/>
              <a:ext cx="7638989" cy="12157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Heebo Bold"/>
                </a:rPr>
                <a:t>PROPERTY SIZE AND CONDITION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055055"/>
              <a:ext cx="7638989" cy="5096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Heebo Regular"/>
                </a:rPr>
                <a:t>Presentations are communication tools.</a:t>
              </a:r>
            </a:p>
          </p:txBody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2"/>
          <a:srcRect l="17438" t="14628" r="17085" b="7163"/>
          <a:stretch>
            <a:fillRect/>
          </a:stretch>
        </p:blipFill>
        <p:spPr>
          <a:xfrm flipH="false" flipV="false" rot="0">
            <a:off x="9073568" y="1028700"/>
            <a:ext cx="8185732" cy="5499923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 rot="0">
            <a:off x="9073568" y="8326343"/>
            <a:ext cx="11655432" cy="931957"/>
            <a:chOff x="0" y="0"/>
            <a:chExt cx="15540576" cy="1242609"/>
          </a:xfrm>
        </p:grpSpPr>
        <p:sp>
          <p:nvSpPr>
            <p:cNvPr name="AutoShape 12" id="12"/>
            <p:cNvSpPr/>
            <p:nvPr/>
          </p:nvSpPr>
          <p:spPr>
            <a:xfrm rot="0">
              <a:off x="0" y="0"/>
              <a:ext cx="15540576" cy="29975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name="AutoShape 13" id="13"/>
            <p:cNvSpPr/>
            <p:nvPr/>
          </p:nvSpPr>
          <p:spPr>
            <a:xfrm rot="0">
              <a:off x="0" y="1212453"/>
              <a:ext cx="15540576" cy="30157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390151" y="8714645"/>
            <a:ext cx="6808615" cy="20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"/>
              </a:lnSpc>
            </a:pPr>
            <a:r>
              <a:rPr lang="en-US" sz="1800" spc="107">
                <a:solidFill>
                  <a:srgbClr val="FFFFFF"/>
                </a:solidFill>
                <a:latin typeface="Heebo Regular"/>
              </a:rPr>
              <a:t>REAL ESTATE LISTING | JANUARY 2020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6890802" y="8738016"/>
            <a:ext cx="216123" cy="108611"/>
            <a:chOff x="0" y="0"/>
            <a:chExt cx="854177" cy="429260"/>
          </a:xfrm>
        </p:grpSpPr>
        <p:sp>
          <p:nvSpPr>
            <p:cNvPr name="Freeform 16" id="16"/>
            <p:cNvSpPr/>
            <p:nvPr/>
          </p:nvSpPr>
          <p:spPr>
            <a:xfrm>
              <a:off x="0" y="-5080"/>
              <a:ext cx="854177" cy="434340"/>
            </a:xfrm>
            <a:custGeom>
              <a:avLst/>
              <a:gdLst/>
              <a:ahLst/>
              <a:cxnLst/>
              <a:rect r="r" b="b" t="t" l="l"/>
              <a:pathLst>
                <a:path h="434340" w="854177">
                  <a:moveTo>
                    <a:pt x="836397" y="187960"/>
                  </a:moveTo>
                  <a:lnTo>
                    <a:pt x="574777" y="11430"/>
                  </a:lnTo>
                  <a:cubicBezTo>
                    <a:pt x="556997" y="0"/>
                    <a:pt x="534137" y="3810"/>
                    <a:pt x="521437" y="21590"/>
                  </a:cubicBezTo>
                  <a:cubicBezTo>
                    <a:pt x="510007" y="39370"/>
                    <a:pt x="513817" y="62230"/>
                    <a:pt x="531597" y="74930"/>
                  </a:cubicBezTo>
                  <a:lnTo>
                    <a:pt x="69034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90347" y="257810"/>
                  </a:lnTo>
                  <a:lnTo>
                    <a:pt x="531597" y="364490"/>
                  </a:lnTo>
                  <a:cubicBezTo>
                    <a:pt x="513817" y="375920"/>
                    <a:pt x="510007" y="400050"/>
                    <a:pt x="521437" y="417830"/>
                  </a:cubicBezTo>
                  <a:cubicBezTo>
                    <a:pt x="529057" y="429260"/>
                    <a:pt x="540487" y="434340"/>
                    <a:pt x="553187" y="434340"/>
                  </a:cubicBezTo>
                  <a:cubicBezTo>
                    <a:pt x="560807" y="434340"/>
                    <a:pt x="568427" y="431800"/>
                    <a:pt x="574777" y="427990"/>
                  </a:cubicBezTo>
                  <a:lnTo>
                    <a:pt x="837667" y="251460"/>
                  </a:lnTo>
                  <a:cubicBezTo>
                    <a:pt x="847827" y="243840"/>
                    <a:pt x="854177" y="232410"/>
                    <a:pt x="854177" y="219710"/>
                  </a:cubicBezTo>
                  <a:cubicBezTo>
                    <a:pt x="854177" y="207010"/>
                    <a:pt x="847827" y="195580"/>
                    <a:pt x="836397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6500277" y="7796799"/>
            <a:ext cx="606648" cy="206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66"/>
              </a:lnSpc>
            </a:pPr>
            <a:r>
              <a:rPr lang="en-US" sz="1800" spc="-36">
                <a:solidFill>
                  <a:srgbClr val="FFFFFF"/>
                </a:solidFill>
                <a:latin typeface="Heebo Bold Bold"/>
              </a:rPr>
              <a:t>09</a:t>
            </a:r>
          </a:p>
        </p:txBody>
      </p:sp>
      <p:sp>
        <p:nvSpPr>
          <p:cNvPr name="AutoShape 18" id="18"/>
          <p:cNvSpPr/>
          <p:nvPr/>
        </p:nvSpPr>
        <p:spPr>
          <a:xfrm rot="0">
            <a:off x="9073568" y="7405627"/>
            <a:ext cx="11655432" cy="22481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DAEgioK-rQY</dc:identifier>
  <dcterms:modified xsi:type="dcterms:W3CDTF">2011-08-01T06:04:30Z</dcterms:modified>
  <cp:revision>1</cp:revision>
</cp:coreProperties>
</file>

<file path=docProps/thumbnail.jpeg>
</file>